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0" d="100"/>
          <a:sy n="120" d="100"/>
        </p:scale>
        <p:origin x="1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2242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111901" cy="6858000"/>
          </a:xfrm>
          <a:prstGeom prst="rect">
            <a:avLst/>
          </a:prstGeom>
          <a:solidFill>
            <a:srgbClr val="0532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53901"/>
            <a:ext cx="2590699" cy="3302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0"/>
              </a:lnSpc>
              <a:buNone/>
            </a:pPr>
            <a:r>
              <a:rPr lang="en-US" sz="26000" b="1" dirty="0">
                <a:solidFill>
                  <a:srgbClr val="65F1FC">
                    <a:alpha val="8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6000" dirty="0"/>
          </a:p>
        </p:txBody>
      </p:sp>
      <p:sp>
        <p:nvSpPr>
          <p:cNvPr id="4" name="Text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035701" y="0"/>
            <a:ext cx="76200" cy="6858000"/>
          </a:xfrm>
          <a:prstGeom prst="rect">
            <a:avLst/>
          </a:prstGeom>
          <a:solidFill>
            <a:srgbClr val="65F1FC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82501" y="482501"/>
            <a:ext cx="1683246" cy="247650"/>
          </a:xfrm>
          <a:prstGeom prst="roundRect">
            <a:avLst>
              <a:gd name="adj" fmla="val 10256"/>
            </a:avLst>
          </a:prstGeom>
          <a:noFill/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28501" y="539651"/>
            <a:ext cx="141907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HIPAA Security Rule 2026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793949" y="507949"/>
            <a:ext cx="1683245" cy="1650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>
                    <a:alpha val="5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90 FR 898 · NPRM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82501" y="1143000"/>
            <a:ext cx="4821372" cy="584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6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isn’t a </a:t>
            </a:r>
            <a:r>
              <a:rPr lang="en-US" sz="54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refresh</a:t>
            </a: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</a:p>
          <a:p>
            <a:pPr>
              <a:lnSpc>
                <a:spcPts val="4600"/>
              </a:lnSpc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It’s a </a:t>
            </a:r>
            <a:r>
              <a:rPr lang="en-US" sz="54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forensic document</a:t>
            </a: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482501" y="3655458"/>
            <a:ext cx="5511851" cy="4417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40"/>
              </a:lnSpc>
              <a:buNone/>
            </a:pPr>
            <a:r>
              <a:rPr lang="en-US" sz="1400" dirty="0">
                <a:solidFill>
                  <a:srgbClr val="FFFFFF">
                    <a:alpha val="8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mandated control maps to a named failure mode from a 2024 breach. </a:t>
            </a:r>
            <a:r>
              <a:rPr lang="en-US" sz="1400" b="1" dirty="0">
                <a:solidFill>
                  <a:srgbClr val="FFFFFF">
                    <a:alpha val="8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MFA is the Change Healthcare answer. Segmentation is the Ascension answer.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2501" y="4940350"/>
            <a:ext cx="6146750" cy="12650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31750" y="5222379"/>
            <a:ext cx="1988338" cy="10514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80"/>
              </a:lnSpc>
              <a:buNone/>
            </a:pPr>
            <a:r>
              <a:rPr lang="en-US" sz="92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240</a:t>
            </a:r>
            <a:endParaRPr lang="en-US" sz="9200" dirty="0"/>
          </a:p>
        </p:txBody>
      </p:sp>
      <p:sp>
        <p:nvSpPr>
          <p:cNvPr id="14" name="Text 12"/>
          <p:cNvSpPr/>
          <p:nvPr/>
        </p:nvSpPr>
        <p:spPr>
          <a:xfrm>
            <a:off x="2539901" y="5565874"/>
            <a:ext cx="38862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to </a:t>
            </a:r>
            <a:r>
              <a:rPr lang="en-US" sz="16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539901" y="5888566"/>
            <a:ext cx="3886200" cy="1649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10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effective + 180 compliance. Target: May 2026.</a:t>
            </a:r>
            <a:endParaRPr lang="en-US" sz="1000" dirty="0"/>
          </a:p>
        </p:txBody>
      </p:sp>
      <p:pic>
        <p:nvPicPr>
          <p:cNvPr id="17" name="Image 0" descr="/tmp/hipaa-build/elisity-logo-bla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851" y="381000"/>
            <a:ext cx="1143000" cy="253901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7382944" y="1438945"/>
            <a:ext cx="1424839" cy="1158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20"/>
              </a:lnSpc>
              <a:buNone/>
            </a:pPr>
            <a:r>
              <a:rPr lang="en-US" sz="13800" b="1" i="1" dirty="0">
                <a:solidFill>
                  <a:srgbClr val="0B6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℞</a:t>
            </a:r>
            <a:endParaRPr lang="en-US" sz="13800" dirty="0"/>
          </a:p>
        </p:txBody>
      </p:sp>
      <p:sp>
        <p:nvSpPr>
          <p:cNvPr id="19" name="Text 16"/>
          <p:cNvSpPr/>
          <p:nvPr/>
        </p:nvSpPr>
        <p:spPr>
          <a:xfrm>
            <a:off x="8712050" y="1958906"/>
            <a:ext cx="259069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PRESCRIPTION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8712050" y="2162057"/>
            <a:ext cx="259069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6666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For: CISO · 2026-04-19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518203" y="2719519"/>
            <a:ext cx="4315408" cy="7618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do </a:t>
            </a:r>
            <a:r>
              <a:rPr lang="en-US" sz="24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</a:t>
            </a:r>
            <a:r>
              <a:rPr lang="en-US" sz="2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the right order.</a:t>
            </a:r>
            <a:endParaRPr lang="en-US" sz="2400" dirty="0"/>
          </a:p>
        </p:txBody>
      </p:sp>
      <p:sp>
        <p:nvSpPr>
          <p:cNvPr id="23" name="Text 20"/>
          <p:cNvSpPr/>
          <p:nvPr/>
        </p:nvSpPr>
        <p:spPr>
          <a:xfrm>
            <a:off x="9160833" y="3113292"/>
            <a:ext cx="857200" cy="45719"/>
          </a:xfrm>
          <a:prstGeom prst="rect">
            <a:avLst/>
          </a:prstGeom>
          <a:solidFill>
            <a:srgbClr val="65F1FC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1"/>
          <p:cNvSpPr/>
          <p:nvPr/>
        </p:nvSpPr>
        <p:spPr>
          <a:xfrm>
            <a:off x="7518202" y="3812266"/>
            <a:ext cx="569875" cy="355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32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200" dirty="0"/>
          </a:p>
        </p:txBody>
      </p:sp>
      <p:sp>
        <p:nvSpPr>
          <p:cNvPr id="25" name="Text 22"/>
          <p:cNvSpPr/>
          <p:nvPr/>
        </p:nvSpPr>
        <p:spPr>
          <a:xfrm>
            <a:off x="8077051" y="3788734"/>
            <a:ext cx="3756559" cy="1751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80"/>
              </a:lnSpc>
              <a:buNone/>
            </a:pPr>
            <a:r>
              <a:rPr lang="en-US" sz="1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Commission a NIST 800-30 risk analysis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8077051" y="4010471"/>
            <a:ext cx="37565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10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· highest-ROI control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7518202" y="4371115"/>
            <a:ext cx="569875" cy="355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32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200" dirty="0"/>
          </a:p>
        </p:txBody>
      </p:sp>
      <p:sp>
        <p:nvSpPr>
          <p:cNvPr id="28" name="Text 25"/>
          <p:cNvSpPr/>
          <p:nvPr/>
        </p:nvSpPr>
        <p:spPr>
          <a:xfrm>
            <a:off x="8077051" y="4347435"/>
            <a:ext cx="3756559" cy="1751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80"/>
              </a:lnSpc>
              <a:buNone/>
            </a:pPr>
            <a:r>
              <a:rPr lang="en-US" sz="1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every MFA access point</a:t>
            </a:r>
            <a:endParaRPr lang="en-US" sz="1400" dirty="0"/>
          </a:p>
        </p:txBody>
      </p:sp>
      <p:sp>
        <p:nvSpPr>
          <p:cNvPr id="29" name="Text 26"/>
          <p:cNvSpPr/>
          <p:nvPr/>
        </p:nvSpPr>
        <p:spPr>
          <a:xfrm>
            <a:off x="8077051" y="4569172"/>
            <a:ext cx="37565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10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days · close Citrix-shaped gaps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7518202" y="4929965"/>
            <a:ext cx="569875" cy="355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32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200" dirty="0"/>
          </a:p>
        </p:txBody>
      </p:sp>
      <p:sp>
        <p:nvSpPr>
          <p:cNvPr id="31" name="Text 28"/>
          <p:cNvSpPr/>
          <p:nvPr/>
        </p:nvSpPr>
        <p:spPr>
          <a:xfrm>
            <a:off x="8077051" y="4906284"/>
            <a:ext cx="3756559" cy="1751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80"/>
              </a:lnSpc>
              <a:buNone/>
            </a:pPr>
            <a:r>
              <a:rPr lang="en-US" sz="1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living asset &amp; network map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8077051" y="5128022"/>
            <a:ext cx="37565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10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days · no more Visio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7518202" y="5499299"/>
            <a:ext cx="569875" cy="355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32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200" dirty="0"/>
          </a:p>
        </p:txBody>
      </p:sp>
      <p:sp>
        <p:nvSpPr>
          <p:cNvPr id="34" name="Text 31"/>
          <p:cNvSpPr/>
          <p:nvPr/>
        </p:nvSpPr>
        <p:spPr>
          <a:xfrm>
            <a:off x="8077051" y="5465134"/>
            <a:ext cx="3756559" cy="1751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80"/>
              </a:lnSpc>
              <a:buNone/>
            </a:pPr>
            <a:r>
              <a:rPr lang="en-US" sz="14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a segmentation path that fits 240 days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8077051" y="5686871"/>
            <a:ext cx="37565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10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days · not a 12-month NAC project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7518202" y="6134249"/>
            <a:ext cx="4267200" cy="12650"/>
          </a:xfrm>
          <a:prstGeom prst="rect">
            <a:avLst/>
          </a:prstGeom>
          <a:solidFill>
            <a:srgbClr val="0B628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7" name="Text 34"/>
          <p:cNvSpPr/>
          <p:nvPr/>
        </p:nvSpPr>
        <p:spPr>
          <a:xfrm>
            <a:off x="7518202" y="6271634"/>
            <a:ext cx="259069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Refill: Annually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7518202" y="6474784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8888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Source: 45 CFR 164.308-316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10768905" y="6283523"/>
            <a:ext cx="1041946" cy="269677"/>
          </a:xfrm>
          <a:prstGeom prst="roundRect">
            <a:avLst>
              <a:gd name="adj" fmla="val 14128"/>
            </a:avLst>
          </a:prstGeom>
          <a:solidFill>
            <a:srgbClr val="0532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0" name="Text 37"/>
          <p:cNvSpPr/>
          <p:nvPr/>
        </p:nvSpPr>
        <p:spPr>
          <a:xfrm>
            <a:off x="10895856" y="6346924"/>
            <a:ext cx="80380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Audit-Ready</a:t>
            </a:r>
            <a:endParaRPr lang="en-US" sz="9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45524E1-EC62-3D7C-F690-1BA70966792D}"/>
              </a:ext>
            </a:extLst>
          </p:cNvPr>
          <p:cNvCxnSpPr>
            <a:cxnSpLocks/>
          </p:cNvCxnSpPr>
          <p:nvPr/>
        </p:nvCxnSpPr>
        <p:spPr>
          <a:xfrm>
            <a:off x="482501" y="1970194"/>
            <a:ext cx="2311449" cy="0"/>
          </a:xfrm>
          <a:prstGeom prst="line">
            <a:avLst/>
          </a:prstGeom>
          <a:ln w="38100">
            <a:solidFill>
              <a:srgbClr val="FF6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381000" y="381000"/>
            <a:ext cx="471535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40 NPRM controls · color-coded by coverage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81000" y="615851"/>
            <a:ext cx="4715357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80"/>
              </a:lnSpc>
              <a:spcBef>
                <a:spcPts val="200"/>
              </a:spcBef>
              <a:spcAft>
                <a:spcPts val="400"/>
              </a:spcAft>
              <a:buNone/>
            </a:pPr>
            <a:r>
              <a:rPr lang="en-US" sz="18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map.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381000" y="994172"/>
            <a:ext cx="165050" cy="165050"/>
          </a:xfrm>
          <a:prstGeom prst="roundRect">
            <a:avLst>
              <a:gd name="adj" fmla="val 15389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96801" y="1019473"/>
            <a:ext cx="47211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·14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86607" y="994172"/>
            <a:ext cx="165050" cy="165050"/>
          </a:xfrm>
          <a:prstGeom prst="roundRect">
            <a:avLst>
              <a:gd name="adj" fmla="val 15389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402407" y="1019473"/>
            <a:ext cx="62164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·8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138809" y="1003697"/>
            <a:ext cx="146000" cy="146000"/>
          </a:xfrm>
          <a:prstGeom prst="roundRect">
            <a:avLst>
              <a:gd name="adj" fmla="val 17397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335560" y="1019473"/>
            <a:ext cx="43750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 ·18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81000" y="1286173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63451" y="1409551"/>
            <a:ext cx="97170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63451" y="1536502"/>
            <a:ext cx="971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Inventory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1549301" y="1286173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631752" y="1409551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631752" y="1536502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Map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717750" y="1286173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2800201" y="1409551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800201" y="1536502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Analysis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886200" y="1286173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3968651" y="1409551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968651" y="1536502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Audit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381000" y="1815405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453926" y="1938784"/>
            <a:ext cx="99113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3926" y="2065734"/>
            <a:ext cx="99113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Official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1549301" y="1815405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1631752" y="1938784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631752" y="2065734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Determination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2717750" y="1815405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2800201" y="1938784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2800201" y="2065734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1hr Termination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3886200" y="1815405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3959126" y="1938784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959126" y="2065734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24hr Notification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381000" y="2344638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453926" y="2468017"/>
            <a:ext cx="99113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3926" y="2594967"/>
            <a:ext cx="99113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Sanction Policy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1549301" y="2344638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1631752" y="2468017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631752" y="2594967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Review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2717750" y="2344638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2" name="Text 40"/>
          <p:cNvSpPr/>
          <p:nvPr/>
        </p:nvSpPr>
        <p:spPr>
          <a:xfrm>
            <a:off x="2790676" y="2468017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2790676" y="2594967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 Training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3886200" y="2344638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3968651" y="2468017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3968651" y="2594967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Response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381000" y="2873871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8" name="Text 46"/>
          <p:cNvSpPr/>
          <p:nvPr/>
        </p:nvSpPr>
        <p:spPr>
          <a:xfrm>
            <a:off x="463451" y="2997250"/>
            <a:ext cx="97170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63451" y="3124200"/>
            <a:ext cx="971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Contingency Plan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1549301" y="2873871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1" name="Text 49"/>
          <p:cNvSpPr/>
          <p:nvPr/>
        </p:nvSpPr>
        <p:spPr>
          <a:xfrm>
            <a:off x="1622227" y="2997250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622227" y="3124200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Backup</a:t>
            </a:r>
            <a:endParaRPr lang="en-US" sz="750" dirty="0"/>
          </a:p>
        </p:txBody>
      </p:sp>
      <p:sp>
        <p:nvSpPr>
          <p:cNvPr id="53" name="Text 51"/>
          <p:cNvSpPr/>
          <p:nvPr/>
        </p:nvSpPr>
        <p:spPr>
          <a:xfrm>
            <a:off x="2717750" y="2873871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4" name="Text 52"/>
          <p:cNvSpPr/>
          <p:nvPr/>
        </p:nvSpPr>
        <p:spPr>
          <a:xfrm>
            <a:off x="2790676" y="2997250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2790676" y="3124200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 Verification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3886200" y="2873871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7" name="Text 55"/>
          <p:cNvSpPr/>
          <p:nvPr/>
        </p:nvSpPr>
        <p:spPr>
          <a:xfrm>
            <a:off x="3959126" y="2997250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3959126" y="3124200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 Contingency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381000" y="3403104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0" name="Text 58"/>
          <p:cNvSpPr/>
          <p:nvPr/>
        </p:nvSpPr>
        <p:spPr>
          <a:xfrm>
            <a:off x="463451" y="3526482"/>
            <a:ext cx="97170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463451" y="3653433"/>
            <a:ext cx="971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Patch Mgmt</a:t>
            </a:r>
            <a:endParaRPr lang="en-US" sz="750" dirty="0"/>
          </a:p>
        </p:txBody>
      </p:sp>
      <p:sp>
        <p:nvSpPr>
          <p:cNvPr id="62" name="Text 60"/>
          <p:cNvSpPr/>
          <p:nvPr/>
        </p:nvSpPr>
        <p:spPr>
          <a:xfrm>
            <a:off x="1549301" y="3403104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3" name="Text 61"/>
          <p:cNvSpPr/>
          <p:nvPr/>
        </p:nvSpPr>
        <p:spPr>
          <a:xfrm>
            <a:off x="1631752" y="3526482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1631752" y="3653433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Vuln Scanning</a:t>
            </a:r>
            <a:endParaRPr lang="en-US" sz="750" dirty="0"/>
          </a:p>
        </p:txBody>
      </p:sp>
      <p:sp>
        <p:nvSpPr>
          <p:cNvPr id="65" name="Text 63"/>
          <p:cNvSpPr/>
          <p:nvPr/>
        </p:nvSpPr>
        <p:spPr>
          <a:xfrm>
            <a:off x="2717750" y="3403104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6" name="Text 64"/>
          <p:cNvSpPr/>
          <p:nvPr/>
        </p:nvSpPr>
        <p:spPr>
          <a:xfrm>
            <a:off x="2790676" y="3526482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2790676" y="3653433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 Testing</a:t>
            </a:r>
            <a:endParaRPr lang="en-US" sz="750" dirty="0"/>
          </a:p>
        </p:txBody>
      </p:sp>
      <p:sp>
        <p:nvSpPr>
          <p:cNvPr id="68" name="Text 66"/>
          <p:cNvSpPr/>
          <p:nvPr/>
        </p:nvSpPr>
        <p:spPr>
          <a:xfrm>
            <a:off x="3886200" y="3403104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9" name="Text 67"/>
          <p:cNvSpPr/>
          <p:nvPr/>
        </p:nvSpPr>
        <p:spPr>
          <a:xfrm>
            <a:off x="3959126" y="3526482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3959126" y="3653433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Facility Access</a:t>
            </a:r>
            <a:endParaRPr lang="en-US" sz="750" dirty="0"/>
          </a:p>
        </p:txBody>
      </p:sp>
      <p:sp>
        <p:nvSpPr>
          <p:cNvPr id="71" name="Text 69"/>
          <p:cNvSpPr/>
          <p:nvPr/>
        </p:nvSpPr>
        <p:spPr>
          <a:xfrm>
            <a:off x="381000" y="3932337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2" name="Text 70"/>
          <p:cNvSpPr/>
          <p:nvPr/>
        </p:nvSpPr>
        <p:spPr>
          <a:xfrm>
            <a:off x="453926" y="4055715"/>
            <a:ext cx="99113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453926" y="4182666"/>
            <a:ext cx="99113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Workstation Use</a:t>
            </a:r>
            <a:endParaRPr lang="en-US" sz="750" dirty="0"/>
          </a:p>
        </p:txBody>
      </p:sp>
      <p:sp>
        <p:nvSpPr>
          <p:cNvPr id="74" name="Text 72"/>
          <p:cNvSpPr/>
          <p:nvPr/>
        </p:nvSpPr>
        <p:spPr>
          <a:xfrm>
            <a:off x="1549301" y="3932337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5" name="Text 73"/>
          <p:cNvSpPr/>
          <p:nvPr/>
        </p:nvSpPr>
        <p:spPr>
          <a:xfrm>
            <a:off x="1622227" y="4055715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1622227" y="4182666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Workstation Sec</a:t>
            </a:r>
            <a:endParaRPr lang="en-US" sz="750" dirty="0"/>
          </a:p>
        </p:txBody>
      </p:sp>
      <p:sp>
        <p:nvSpPr>
          <p:cNvPr id="77" name="Text 75"/>
          <p:cNvSpPr/>
          <p:nvPr/>
        </p:nvSpPr>
        <p:spPr>
          <a:xfrm>
            <a:off x="2717750" y="3932337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8" name="Text 76"/>
          <p:cNvSpPr/>
          <p:nvPr/>
        </p:nvSpPr>
        <p:spPr>
          <a:xfrm>
            <a:off x="2790676" y="4055715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2790676" y="4182666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Controls</a:t>
            </a:r>
            <a:endParaRPr lang="en-US" sz="750" dirty="0"/>
          </a:p>
        </p:txBody>
      </p:sp>
      <p:sp>
        <p:nvSpPr>
          <p:cNvPr id="80" name="Text 78"/>
          <p:cNvSpPr/>
          <p:nvPr/>
        </p:nvSpPr>
        <p:spPr>
          <a:xfrm>
            <a:off x="3886200" y="3932337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1" name="Text 79"/>
          <p:cNvSpPr/>
          <p:nvPr/>
        </p:nvSpPr>
        <p:spPr>
          <a:xfrm>
            <a:off x="3968651" y="4055715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3968651" y="4182666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Control</a:t>
            </a:r>
            <a:endParaRPr lang="en-US" sz="750" dirty="0"/>
          </a:p>
        </p:txBody>
      </p:sp>
      <p:sp>
        <p:nvSpPr>
          <p:cNvPr id="83" name="Text 81"/>
          <p:cNvSpPr/>
          <p:nvPr/>
        </p:nvSpPr>
        <p:spPr>
          <a:xfrm>
            <a:off x="381000" y="4461570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4" name="Text 82"/>
          <p:cNvSpPr/>
          <p:nvPr/>
        </p:nvSpPr>
        <p:spPr>
          <a:xfrm>
            <a:off x="463451" y="4584948"/>
            <a:ext cx="97170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463451" y="4711898"/>
            <a:ext cx="971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Encryption</a:t>
            </a:r>
            <a:endParaRPr lang="en-US" sz="750" dirty="0"/>
          </a:p>
        </p:txBody>
      </p:sp>
      <p:sp>
        <p:nvSpPr>
          <p:cNvPr id="86" name="Text 84"/>
          <p:cNvSpPr/>
          <p:nvPr/>
        </p:nvSpPr>
        <p:spPr>
          <a:xfrm>
            <a:off x="1549301" y="4461570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FFFFFF"/>
          </a:solidFill>
          <a:ln w="19050">
            <a:solidFill>
              <a:srgbClr val="0B628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7" name="Text 85"/>
          <p:cNvSpPr/>
          <p:nvPr/>
        </p:nvSpPr>
        <p:spPr>
          <a:xfrm>
            <a:off x="1631752" y="4584948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B6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</a:t>
            </a:r>
            <a:endParaRPr lang="en-US" sz="900" dirty="0"/>
          </a:p>
        </p:txBody>
      </p:sp>
      <p:sp>
        <p:nvSpPr>
          <p:cNvPr id="88" name="Text 86"/>
          <p:cNvSpPr/>
          <p:nvPr/>
        </p:nvSpPr>
        <p:spPr>
          <a:xfrm>
            <a:off x="1631752" y="4711898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MFA</a:t>
            </a:r>
            <a:endParaRPr lang="en-US" sz="750" dirty="0"/>
          </a:p>
        </p:txBody>
      </p:sp>
      <p:sp>
        <p:nvSpPr>
          <p:cNvPr id="89" name="Text 87"/>
          <p:cNvSpPr/>
          <p:nvPr/>
        </p:nvSpPr>
        <p:spPr>
          <a:xfrm>
            <a:off x="2717750" y="4461570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0" name="Text 88"/>
          <p:cNvSpPr/>
          <p:nvPr/>
        </p:nvSpPr>
        <p:spPr>
          <a:xfrm>
            <a:off x="2800201" y="4584948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2800201" y="4711898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Logs</a:t>
            </a:r>
            <a:endParaRPr lang="en-US" sz="750" dirty="0"/>
          </a:p>
        </p:txBody>
      </p:sp>
      <p:sp>
        <p:nvSpPr>
          <p:cNvPr id="92" name="Text 90"/>
          <p:cNvSpPr/>
          <p:nvPr/>
        </p:nvSpPr>
        <p:spPr>
          <a:xfrm>
            <a:off x="3886200" y="4461570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3" name="Text 91"/>
          <p:cNvSpPr/>
          <p:nvPr/>
        </p:nvSpPr>
        <p:spPr>
          <a:xfrm>
            <a:off x="3959126" y="4584948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3959126" y="4711898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Integrity</a:t>
            </a:r>
            <a:endParaRPr lang="en-US" sz="750" dirty="0"/>
          </a:p>
        </p:txBody>
      </p:sp>
      <p:sp>
        <p:nvSpPr>
          <p:cNvPr id="95" name="Text 93"/>
          <p:cNvSpPr/>
          <p:nvPr/>
        </p:nvSpPr>
        <p:spPr>
          <a:xfrm>
            <a:off x="381000" y="4990802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6" name="Text 94"/>
          <p:cNvSpPr/>
          <p:nvPr/>
        </p:nvSpPr>
        <p:spPr>
          <a:xfrm>
            <a:off x="463451" y="5114181"/>
            <a:ext cx="97170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</a:t>
            </a:r>
            <a:endParaRPr lang="en-US" sz="900" dirty="0"/>
          </a:p>
        </p:txBody>
      </p:sp>
      <p:sp>
        <p:nvSpPr>
          <p:cNvPr id="97" name="Text 95"/>
          <p:cNvSpPr/>
          <p:nvPr/>
        </p:nvSpPr>
        <p:spPr>
          <a:xfrm>
            <a:off x="463451" y="5241131"/>
            <a:ext cx="971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Auth</a:t>
            </a:r>
            <a:endParaRPr lang="en-US" sz="750" dirty="0"/>
          </a:p>
        </p:txBody>
      </p:sp>
      <p:sp>
        <p:nvSpPr>
          <p:cNvPr id="98" name="Text 96"/>
          <p:cNvSpPr/>
          <p:nvPr/>
        </p:nvSpPr>
        <p:spPr>
          <a:xfrm>
            <a:off x="1549301" y="4990802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9" name="Text 97"/>
          <p:cNvSpPr/>
          <p:nvPr/>
        </p:nvSpPr>
        <p:spPr>
          <a:xfrm>
            <a:off x="1631752" y="5114181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900" dirty="0"/>
          </a:p>
        </p:txBody>
      </p:sp>
      <p:sp>
        <p:nvSpPr>
          <p:cNvPr id="100" name="Text 98"/>
          <p:cNvSpPr/>
          <p:nvPr/>
        </p:nvSpPr>
        <p:spPr>
          <a:xfrm>
            <a:off x="1631752" y="5241131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Transmission</a:t>
            </a:r>
            <a:endParaRPr lang="en-US" sz="750" dirty="0"/>
          </a:p>
        </p:txBody>
      </p:sp>
      <p:sp>
        <p:nvSpPr>
          <p:cNvPr id="101" name="Text 99"/>
          <p:cNvSpPr/>
          <p:nvPr/>
        </p:nvSpPr>
        <p:spPr>
          <a:xfrm>
            <a:off x="2717750" y="4990802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2" name="Text 100"/>
          <p:cNvSpPr/>
          <p:nvPr/>
        </p:nvSpPr>
        <p:spPr>
          <a:xfrm>
            <a:off x="2800201" y="5114181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</a:t>
            </a:r>
            <a:endParaRPr lang="en-US" sz="900" dirty="0"/>
          </a:p>
        </p:txBody>
      </p:sp>
      <p:sp>
        <p:nvSpPr>
          <p:cNvPr id="103" name="Text 101"/>
          <p:cNvSpPr/>
          <p:nvPr/>
        </p:nvSpPr>
        <p:spPr>
          <a:xfrm>
            <a:off x="2800201" y="5241131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Config Mgmt</a:t>
            </a:r>
            <a:endParaRPr lang="en-US" sz="750" dirty="0"/>
          </a:p>
        </p:txBody>
      </p:sp>
      <p:sp>
        <p:nvSpPr>
          <p:cNvPr id="104" name="Text 102"/>
          <p:cNvSpPr/>
          <p:nvPr/>
        </p:nvSpPr>
        <p:spPr>
          <a:xfrm>
            <a:off x="3886200" y="4990802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65F1FC"/>
          </a:solidFill>
          <a:ln w="19050">
            <a:solidFill>
              <a:srgbClr val="053242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5" name="Text 103"/>
          <p:cNvSpPr/>
          <p:nvPr/>
        </p:nvSpPr>
        <p:spPr>
          <a:xfrm>
            <a:off x="3968651" y="5114181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</a:t>
            </a:r>
            <a:endParaRPr lang="en-US" sz="900" dirty="0"/>
          </a:p>
        </p:txBody>
      </p:sp>
      <p:sp>
        <p:nvSpPr>
          <p:cNvPr id="106" name="Text 104"/>
          <p:cNvSpPr/>
          <p:nvPr/>
        </p:nvSpPr>
        <p:spPr>
          <a:xfrm>
            <a:off x="3968651" y="5241131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Segmentation ★</a:t>
            </a:r>
            <a:endParaRPr lang="en-US" sz="750" dirty="0"/>
          </a:p>
        </p:txBody>
      </p:sp>
      <p:sp>
        <p:nvSpPr>
          <p:cNvPr id="107" name="Text 105"/>
          <p:cNvSpPr/>
          <p:nvPr/>
        </p:nvSpPr>
        <p:spPr>
          <a:xfrm>
            <a:off x="381000" y="5520035"/>
            <a:ext cx="1117550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8" name="Text 106"/>
          <p:cNvSpPr/>
          <p:nvPr/>
        </p:nvSpPr>
        <p:spPr>
          <a:xfrm>
            <a:off x="463451" y="5643414"/>
            <a:ext cx="97170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</a:t>
            </a:r>
            <a:endParaRPr lang="en-US" sz="900" dirty="0"/>
          </a:p>
        </p:txBody>
      </p:sp>
      <p:sp>
        <p:nvSpPr>
          <p:cNvPr id="109" name="Text 107"/>
          <p:cNvSpPr/>
          <p:nvPr/>
        </p:nvSpPr>
        <p:spPr>
          <a:xfrm>
            <a:off x="463451" y="5770364"/>
            <a:ext cx="971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Anti-Malware</a:t>
            </a:r>
            <a:endParaRPr lang="en-US" sz="750" dirty="0"/>
          </a:p>
        </p:txBody>
      </p:sp>
      <p:sp>
        <p:nvSpPr>
          <p:cNvPr id="110" name="Text 108"/>
          <p:cNvSpPr/>
          <p:nvPr/>
        </p:nvSpPr>
        <p:spPr>
          <a:xfrm>
            <a:off x="1549301" y="5520035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1" name="Text 109"/>
          <p:cNvSpPr/>
          <p:nvPr/>
        </p:nvSpPr>
        <p:spPr>
          <a:xfrm>
            <a:off x="1631752" y="5643414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</a:t>
            </a:r>
            <a:endParaRPr lang="en-US" sz="900" dirty="0"/>
          </a:p>
        </p:txBody>
      </p:sp>
      <p:sp>
        <p:nvSpPr>
          <p:cNvPr id="112" name="Text 110"/>
          <p:cNvSpPr/>
          <p:nvPr/>
        </p:nvSpPr>
        <p:spPr>
          <a:xfrm>
            <a:off x="1631752" y="5770364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Monitor</a:t>
            </a:r>
            <a:endParaRPr lang="en-US" sz="750" dirty="0"/>
          </a:p>
        </p:txBody>
      </p:sp>
      <p:sp>
        <p:nvSpPr>
          <p:cNvPr id="113" name="Text 111"/>
          <p:cNvSpPr/>
          <p:nvPr/>
        </p:nvSpPr>
        <p:spPr>
          <a:xfrm>
            <a:off x="2717750" y="5520035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4" name="Text 112"/>
          <p:cNvSpPr/>
          <p:nvPr/>
        </p:nvSpPr>
        <p:spPr>
          <a:xfrm>
            <a:off x="2790676" y="5643414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</a:t>
            </a:r>
            <a:endParaRPr lang="en-US" sz="900" dirty="0"/>
          </a:p>
        </p:txBody>
      </p:sp>
      <p:sp>
        <p:nvSpPr>
          <p:cNvPr id="115" name="Text 113"/>
          <p:cNvSpPr/>
          <p:nvPr/>
        </p:nvSpPr>
        <p:spPr>
          <a:xfrm>
            <a:off x="2790676" y="5770364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Backup</a:t>
            </a:r>
            <a:endParaRPr lang="en-US" sz="750" dirty="0"/>
          </a:p>
        </p:txBody>
      </p:sp>
      <p:sp>
        <p:nvSpPr>
          <p:cNvPr id="116" name="Text 114"/>
          <p:cNvSpPr/>
          <p:nvPr/>
        </p:nvSpPr>
        <p:spPr>
          <a:xfrm>
            <a:off x="3886200" y="5520035"/>
            <a:ext cx="1117699" cy="478482"/>
          </a:xfrm>
          <a:prstGeom prst="roundRect">
            <a:avLst>
              <a:gd name="adj" fmla="val 7963"/>
            </a:avLst>
          </a:prstGeom>
          <a:solidFill>
            <a:srgbClr val="0B6280"/>
          </a:solidFill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7" name="Text 115"/>
          <p:cNvSpPr/>
          <p:nvPr/>
        </p:nvSpPr>
        <p:spPr>
          <a:xfrm>
            <a:off x="3968651" y="5643414"/>
            <a:ext cx="97185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3968651" y="5770364"/>
            <a:ext cx="97185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 Segmentation</a:t>
            </a:r>
            <a:endParaRPr lang="en-US" sz="750" dirty="0"/>
          </a:p>
        </p:txBody>
      </p:sp>
      <p:sp>
        <p:nvSpPr>
          <p:cNvPr id="119" name="Text 117"/>
          <p:cNvSpPr/>
          <p:nvPr/>
        </p:nvSpPr>
        <p:spPr>
          <a:xfrm>
            <a:off x="381000" y="6049268"/>
            <a:ext cx="1117550" cy="478631"/>
          </a:xfrm>
          <a:prstGeom prst="roundRect">
            <a:avLst>
              <a:gd name="adj" fmla="val 7960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0" name="Text 118"/>
          <p:cNvSpPr/>
          <p:nvPr/>
        </p:nvSpPr>
        <p:spPr>
          <a:xfrm>
            <a:off x="453926" y="6172646"/>
            <a:ext cx="99113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</a:t>
            </a:r>
            <a:endParaRPr lang="en-US" sz="900" dirty="0"/>
          </a:p>
        </p:txBody>
      </p:sp>
      <p:sp>
        <p:nvSpPr>
          <p:cNvPr id="121" name="Text 119"/>
          <p:cNvSpPr/>
          <p:nvPr/>
        </p:nvSpPr>
        <p:spPr>
          <a:xfrm>
            <a:off x="453926" y="6299597"/>
            <a:ext cx="99113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Health</a:t>
            </a:r>
            <a:endParaRPr lang="en-US" sz="750" dirty="0"/>
          </a:p>
        </p:txBody>
      </p:sp>
      <p:sp>
        <p:nvSpPr>
          <p:cNvPr id="122" name="Text 120"/>
          <p:cNvSpPr/>
          <p:nvPr/>
        </p:nvSpPr>
        <p:spPr>
          <a:xfrm>
            <a:off x="1549301" y="6049268"/>
            <a:ext cx="1117699" cy="478631"/>
          </a:xfrm>
          <a:prstGeom prst="roundRect">
            <a:avLst>
              <a:gd name="adj" fmla="val 7960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3" name="Text 121"/>
          <p:cNvSpPr/>
          <p:nvPr/>
        </p:nvSpPr>
        <p:spPr>
          <a:xfrm>
            <a:off x="1622227" y="6172646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</a:t>
            </a:r>
            <a:endParaRPr lang="en-US" sz="900" dirty="0"/>
          </a:p>
        </p:txBody>
      </p:sp>
      <p:sp>
        <p:nvSpPr>
          <p:cNvPr id="124" name="Text 122"/>
          <p:cNvSpPr/>
          <p:nvPr/>
        </p:nvSpPr>
        <p:spPr>
          <a:xfrm>
            <a:off x="1622227" y="6299597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Written Policies</a:t>
            </a:r>
            <a:endParaRPr lang="en-US" sz="750" dirty="0"/>
          </a:p>
        </p:txBody>
      </p:sp>
      <p:sp>
        <p:nvSpPr>
          <p:cNvPr id="125" name="Text 123"/>
          <p:cNvSpPr/>
          <p:nvPr/>
        </p:nvSpPr>
        <p:spPr>
          <a:xfrm>
            <a:off x="2717750" y="6049268"/>
            <a:ext cx="1117699" cy="478631"/>
          </a:xfrm>
          <a:prstGeom prst="roundRect">
            <a:avLst>
              <a:gd name="adj" fmla="val 7960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6" name="Text 124"/>
          <p:cNvSpPr/>
          <p:nvPr/>
        </p:nvSpPr>
        <p:spPr>
          <a:xfrm>
            <a:off x="2790676" y="6172646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</a:t>
            </a:r>
            <a:endParaRPr lang="en-US" sz="900" dirty="0"/>
          </a:p>
        </p:txBody>
      </p:sp>
      <p:sp>
        <p:nvSpPr>
          <p:cNvPr id="127" name="Text 125"/>
          <p:cNvSpPr/>
          <p:nvPr/>
        </p:nvSpPr>
        <p:spPr>
          <a:xfrm>
            <a:off x="2790676" y="6299597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Emerging Tech</a:t>
            </a:r>
            <a:endParaRPr lang="en-US" sz="750" dirty="0"/>
          </a:p>
        </p:txBody>
      </p:sp>
      <p:sp>
        <p:nvSpPr>
          <p:cNvPr id="128" name="Text 126"/>
          <p:cNvSpPr/>
          <p:nvPr/>
        </p:nvSpPr>
        <p:spPr>
          <a:xfrm>
            <a:off x="3886200" y="6049268"/>
            <a:ext cx="1117699" cy="478631"/>
          </a:xfrm>
          <a:prstGeom prst="roundRect">
            <a:avLst>
              <a:gd name="adj" fmla="val 7960"/>
            </a:avLst>
          </a:prstGeom>
          <a:solidFill>
            <a:srgbClr val="E8EEEF"/>
          </a:solidFill>
          <a:ln w="9525">
            <a:solidFill>
              <a:srgbClr val="D0D9D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9" name="Text 127"/>
          <p:cNvSpPr/>
          <p:nvPr/>
        </p:nvSpPr>
        <p:spPr>
          <a:xfrm>
            <a:off x="3959126" y="6172646"/>
            <a:ext cx="99128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900" b="1" dirty="0">
                <a:solidFill>
                  <a:srgbClr val="8A9B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</a:t>
            </a:r>
            <a:endParaRPr lang="en-US" sz="900" dirty="0"/>
          </a:p>
        </p:txBody>
      </p:sp>
      <p:sp>
        <p:nvSpPr>
          <p:cNvPr id="130" name="Text 128"/>
          <p:cNvSpPr/>
          <p:nvPr/>
        </p:nvSpPr>
        <p:spPr>
          <a:xfrm>
            <a:off x="3959126" y="6299597"/>
            <a:ext cx="99128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25"/>
              </a:lnSpc>
              <a:buNone/>
            </a:pPr>
            <a:r>
              <a:rPr lang="en-US" sz="750" dirty="0">
                <a:solidFill>
                  <a:srgbClr val="7A8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Definitions</a:t>
            </a:r>
            <a:endParaRPr lang="en-US" sz="750" dirty="0"/>
          </a:p>
        </p:txBody>
      </p:sp>
      <p:sp>
        <p:nvSpPr>
          <p:cNvPr id="131" name="Text 1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34000" y="0"/>
            <a:ext cx="6858000" cy="6858000"/>
          </a:xfrm>
          <a:prstGeom prst="rect">
            <a:avLst/>
          </a:prstGeom>
          <a:solidFill>
            <a:srgbClr val="0B628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3" name="Text 13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34000" y="0"/>
            <a:ext cx="63401" cy="6858000"/>
          </a:xfrm>
          <a:prstGeom prst="rect">
            <a:avLst/>
          </a:prstGeom>
          <a:solidFill>
            <a:srgbClr val="65F1FC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4" name="Text 132"/>
          <p:cNvSpPr/>
          <p:nvPr/>
        </p:nvSpPr>
        <p:spPr>
          <a:xfrm>
            <a:off x="5816501" y="381000"/>
            <a:ext cx="1304181" cy="247650"/>
          </a:xfrm>
          <a:prstGeom prst="roundRect">
            <a:avLst>
              <a:gd name="adj" fmla="val 10256"/>
            </a:avLst>
          </a:prstGeom>
          <a:noFill/>
          <a:ln w="19050">
            <a:solidFill>
              <a:srgbClr val="65F1FC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5" name="Text 133"/>
          <p:cNvSpPr/>
          <p:nvPr/>
        </p:nvSpPr>
        <p:spPr>
          <a:xfrm>
            <a:off x="5962501" y="438150"/>
            <a:ext cx="103242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Elisity Answer</a:t>
            </a:r>
            <a:endParaRPr lang="en-US" sz="900" dirty="0"/>
          </a:p>
        </p:txBody>
      </p:sp>
      <p:pic>
        <p:nvPicPr>
          <p:cNvPr id="136" name="Image 0" descr="/tmp/hipaa-build/elisity-logo-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381000"/>
            <a:ext cx="1143000" cy="253901"/>
          </a:xfrm>
          <a:prstGeom prst="rect">
            <a:avLst/>
          </a:prstGeom>
        </p:spPr>
      </p:pic>
      <p:sp>
        <p:nvSpPr>
          <p:cNvPr id="137" name="Text 134"/>
          <p:cNvSpPr/>
          <p:nvPr/>
        </p:nvSpPr>
        <p:spPr>
          <a:xfrm>
            <a:off x="5841950" y="914400"/>
            <a:ext cx="5958789" cy="17853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8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platform.</a:t>
            </a:r>
          </a:p>
          <a:p>
            <a:pPr>
              <a:lnSpc>
                <a:spcPts val="4800"/>
              </a:lnSpc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</a:t>
            </a:r>
            <a:r>
              <a:rPr lang="en-US" sz="4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hardest,</a:t>
            </a:r>
          </a:p>
          <a:p>
            <a:pPr>
              <a:lnSpc>
                <a:spcPts val="4800"/>
              </a:lnSpc>
            </a:pPr>
            <a:r>
              <a:rPr lang="en-US" sz="4800" b="1" dirty="0">
                <a:solidFill>
                  <a:srgbClr val="B5FC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delivered.</a:t>
            </a:r>
            <a:endParaRPr lang="en-US" sz="4800" dirty="0"/>
          </a:p>
        </p:txBody>
      </p:sp>
      <p:sp>
        <p:nvSpPr>
          <p:cNvPr id="140" name="Text 137"/>
          <p:cNvSpPr/>
          <p:nvPr/>
        </p:nvSpPr>
        <p:spPr>
          <a:xfrm>
            <a:off x="5841949" y="2819400"/>
            <a:ext cx="6140943" cy="4417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40"/>
              </a:lnSpc>
              <a:buNone/>
            </a:pPr>
            <a:r>
              <a:rPr lang="en-US" sz="14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Collapses asset inventory, network map, microsegmentation, identity policy, and audit evidence into one deployment </a:t>
            </a:r>
            <a:r>
              <a:rPr lang="en-US" sz="1400" b="1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infrastructure you already own</a:t>
            </a:r>
            <a:r>
              <a:rPr lang="en-US" sz="14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</p:txBody>
      </p:sp>
      <p:sp>
        <p:nvSpPr>
          <p:cNvPr id="141" name="Text 138"/>
          <p:cNvSpPr/>
          <p:nvPr/>
        </p:nvSpPr>
        <p:spPr>
          <a:xfrm>
            <a:off x="5841950" y="3892451"/>
            <a:ext cx="181345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Microsegmentation</a:t>
            </a:r>
            <a:endParaRPr lang="en-US" sz="1050" dirty="0"/>
          </a:p>
        </p:txBody>
      </p:sp>
      <p:sp>
        <p:nvSpPr>
          <p:cNvPr id="142" name="Text 139"/>
          <p:cNvSpPr/>
          <p:nvPr/>
        </p:nvSpPr>
        <p:spPr>
          <a:xfrm>
            <a:off x="7746802" y="38862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3" name="Text 140"/>
          <p:cNvSpPr/>
          <p:nvPr/>
        </p:nvSpPr>
        <p:spPr>
          <a:xfrm>
            <a:off x="7823002" y="39115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#31</a:t>
            </a:r>
            <a:endParaRPr lang="en-US" sz="800" dirty="0"/>
          </a:p>
        </p:txBody>
      </p:sp>
      <p:sp>
        <p:nvSpPr>
          <p:cNvPr id="144" name="Text 141"/>
          <p:cNvSpPr/>
          <p:nvPr/>
        </p:nvSpPr>
        <p:spPr>
          <a:xfrm>
            <a:off x="8106817" y="38862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5" name="Text 142"/>
          <p:cNvSpPr/>
          <p:nvPr/>
        </p:nvSpPr>
        <p:spPr>
          <a:xfrm>
            <a:off x="8183017" y="39115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#32</a:t>
            </a:r>
            <a:endParaRPr lang="en-US" sz="800" dirty="0"/>
          </a:p>
        </p:txBody>
      </p:sp>
      <p:sp>
        <p:nvSpPr>
          <p:cNvPr id="146" name="Text 143"/>
          <p:cNvSpPr/>
          <p:nvPr/>
        </p:nvSpPr>
        <p:spPr>
          <a:xfrm>
            <a:off x="8466832" y="38862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7" name="Text 144"/>
          <p:cNvSpPr/>
          <p:nvPr/>
        </p:nvSpPr>
        <p:spPr>
          <a:xfrm>
            <a:off x="8543032" y="39115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#36</a:t>
            </a:r>
            <a:endParaRPr lang="en-US" sz="800" dirty="0"/>
          </a:p>
        </p:txBody>
      </p:sp>
      <p:sp>
        <p:nvSpPr>
          <p:cNvPr id="148" name="Text 145"/>
          <p:cNvSpPr/>
          <p:nvPr/>
        </p:nvSpPr>
        <p:spPr>
          <a:xfrm>
            <a:off x="5841950" y="4197251"/>
            <a:ext cx="181345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IdentityGraph</a:t>
            </a:r>
            <a:endParaRPr lang="en-US" sz="1050" dirty="0"/>
          </a:p>
        </p:txBody>
      </p:sp>
      <p:sp>
        <p:nvSpPr>
          <p:cNvPr id="149" name="Text 146"/>
          <p:cNvSpPr/>
          <p:nvPr/>
        </p:nvSpPr>
        <p:spPr>
          <a:xfrm>
            <a:off x="7746802" y="41910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0" name="Text 147"/>
          <p:cNvSpPr/>
          <p:nvPr/>
        </p:nvSpPr>
        <p:spPr>
          <a:xfrm>
            <a:off x="7823002" y="42163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#01</a:t>
            </a:r>
            <a:endParaRPr lang="en-US" sz="800" dirty="0"/>
          </a:p>
        </p:txBody>
      </p:sp>
      <p:sp>
        <p:nvSpPr>
          <p:cNvPr id="151" name="Text 148"/>
          <p:cNvSpPr/>
          <p:nvPr/>
        </p:nvSpPr>
        <p:spPr>
          <a:xfrm>
            <a:off x="8106817" y="41910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2" name="Text 149"/>
          <p:cNvSpPr/>
          <p:nvPr/>
        </p:nvSpPr>
        <p:spPr>
          <a:xfrm>
            <a:off x="8183017" y="42163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#02</a:t>
            </a:r>
            <a:endParaRPr lang="en-US" sz="800" dirty="0"/>
          </a:p>
        </p:txBody>
      </p:sp>
      <p:sp>
        <p:nvSpPr>
          <p:cNvPr id="153" name="Text 150"/>
          <p:cNvSpPr/>
          <p:nvPr/>
        </p:nvSpPr>
        <p:spPr>
          <a:xfrm>
            <a:off x="8466832" y="41910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4" name="Text 151"/>
          <p:cNvSpPr/>
          <p:nvPr/>
        </p:nvSpPr>
        <p:spPr>
          <a:xfrm>
            <a:off x="8543032" y="42163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#34</a:t>
            </a:r>
            <a:endParaRPr lang="en-US" sz="800" dirty="0"/>
          </a:p>
        </p:txBody>
      </p:sp>
      <p:sp>
        <p:nvSpPr>
          <p:cNvPr id="155" name="Text 152"/>
          <p:cNvSpPr/>
          <p:nvPr/>
        </p:nvSpPr>
        <p:spPr>
          <a:xfrm>
            <a:off x="5841950" y="4502051"/>
            <a:ext cx="181345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policy</a:t>
            </a:r>
            <a:endParaRPr lang="en-US" sz="1050" dirty="0"/>
          </a:p>
        </p:txBody>
      </p:sp>
      <p:sp>
        <p:nvSpPr>
          <p:cNvPr id="156" name="Text 153"/>
          <p:cNvSpPr/>
          <p:nvPr/>
        </p:nvSpPr>
        <p:spPr>
          <a:xfrm>
            <a:off x="7746802" y="44958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7" name="Text 154"/>
          <p:cNvSpPr/>
          <p:nvPr/>
        </p:nvSpPr>
        <p:spPr>
          <a:xfrm>
            <a:off x="7823002" y="45211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#24</a:t>
            </a:r>
            <a:endParaRPr lang="en-US" sz="800" dirty="0"/>
          </a:p>
        </p:txBody>
      </p:sp>
      <p:sp>
        <p:nvSpPr>
          <p:cNvPr id="158" name="Text 155"/>
          <p:cNvSpPr/>
          <p:nvPr/>
        </p:nvSpPr>
        <p:spPr>
          <a:xfrm>
            <a:off x="8106817" y="44958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9" name="Text 156"/>
          <p:cNvSpPr/>
          <p:nvPr/>
        </p:nvSpPr>
        <p:spPr>
          <a:xfrm>
            <a:off x="8183017" y="45211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#29</a:t>
            </a:r>
            <a:endParaRPr lang="en-US" sz="800" dirty="0"/>
          </a:p>
        </p:txBody>
      </p:sp>
      <p:sp>
        <p:nvSpPr>
          <p:cNvPr id="160" name="Text 157"/>
          <p:cNvSpPr/>
          <p:nvPr/>
        </p:nvSpPr>
        <p:spPr>
          <a:xfrm>
            <a:off x="8466832" y="44958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1" name="Text 158"/>
          <p:cNvSpPr/>
          <p:nvPr/>
        </p:nvSpPr>
        <p:spPr>
          <a:xfrm>
            <a:off x="8543032" y="45211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#30</a:t>
            </a:r>
            <a:endParaRPr lang="en-US" sz="800" dirty="0"/>
          </a:p>
        </p:txBody>
      </p:sp>
      <p:sp>
        <p:nvSpPr>
          <p:cNvPr id="162" name="Text 159"/>
          <p:cNvSpPr/>
          <p:nvPr/>
        </p:nvSpPr>
        <p:spPr>
          <a:xfrm>
            <a:off x="5841950" y="4806851"/>
            <a:ext cx="181345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Quarantine / IR</a:t>
            </a:r>
            <a:endParaRPr lang="en-US" sz="1050" dirty="0"/>
          </a:p>
        </p:txBody>
      </p:sp>
      <p:sp>
        <p:nvSpPr>
          <p:cNvPr id="163" name="Text 160"/>
          <p:cNvSpPr/>
          <p:nvPr/>
        </p:nvSpPr>
        <p:spPr>
          <a:xfrm>
            <a:off x="7746802" y="48006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4" name="Text 161"/>
          <p:cNvSpPr/>
          <p:nvPr/>
        </p:nvSpPr>
        <p:spPr>
          <a:xfrm>
            <a:off x="7823002" y="48259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#10</a:t>
            </a:r>
            <a:endParaRPr lang="en-US" sz="800" dirty="0"/>
          </a:p>
        </p:txBody>
      </p:sp>
      <p:sp>
        <p:nvSpPr>
          <p:cNvPr id="165" name="Text 162"/>
          <p:cNvSpPr/>
          <p:nvPr/>
        </p:nvSpPr>
        <p:spPr>
          <a:xfrm>
            <a:off x="8106817" y="48006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6" name="Text 163"/>
          <p:cNvSpPr/>
          <p:nvPr/>
        </p:nvSpPr>
        <p:spPr>
          <a:xfrm>
            <a:off x="8183017" y="48259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#12</a:t>
            </a:r>
            <a:endParaRPr lang="en-US" sz="800" dirty="0"/>
          </a:p>
        </p:txBody>
      </p:sp>
      <p:sp>
        <p:nvSpPr>
          <p:cNvPr id="167" name="Text 164"/>
          <p:cNvSpPr/>
          <p:nvPr/>
        </p:nvSpPr>
        <p:spPr>
          <a:xfrm>
            <a:off x="8466832" y="48006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8" name="Text 165"/>
          <p:cNvSpPr/>
          <p:nvPr/>
        </p:nvSpPr>
        <p:spPr>
          <a:xfrm>
            <a:off x="8543032" y="48259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#13</a:t>
            </a:r>
            <a:endParaRPr lang="en-US" sz="800" dirty="0"/>
          </a:p>
        </p:txBody>
      </p:sp>
      <p:sp>
        <p:nvSpPr>
          <p:cNvPr id="169" name="Text 166"/>
          <p:cNvSpPr/>
          <p:nvPr/>
        </p:nvSpPr>
        <p:spPr>
          <a:xfrm>
            <a:off x="8826847" y="4800600"/>
            <a:ext cx="321915" cy="164902"/>
          </a:xfrm>
          <a:prstGeom prst="roundRect">
            <a:avLst>
              <a:gd name="adj" fmla="val 23105"/>
            </a:avLst>
          </a:prstGeom>
          <a:solidFill>
            <a:srgbClr val="65F1FC">
              <a:alpha val="18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0" name="Text 167"/>
          <p:cNvSpPr/>
          <p:nvPr/>
        </p:nvSpPr>
        <p:spPr>
          <a:xfrm>
            <a:off x="8903047" y="4825901"/>
            <a:ext cx="172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#33</a:t>
            </a:r>
            <a:endParaRPr lang="en-US" sz="800" dirty="0"/>
          </a:p>
        </p:txBody>
      </p:sp>
      <p:sp>
        <p:nvSpPr>
          <p:cNvPr id="171" name="Text 168"/>
          <p:cNvSpPr/>
          <p:nvPr/>
        </p:nvSpPr>
        <p:spPr>
          <a:xfrm>
            <a:off x="5841950" y="5194399"/>
            <a:ext cx="5841950" cy="12650"/>
          </a:xfrm>
          <a:prstGeom prst="rect">
            <a:avLst/>
          </a:prstGeom>
          <a:solidFill>
            <a:srgbClr val="FFFFFF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2" name="Text 169"/>
          <p:cNvSpPr/>
          <p:nvPr/>
        </p:nvSpPr>
        <p:spPr>
          <a:xfrm>
            <a:off x="5791200" y="5506938"/>
            <a:ext cx="1037433" cy="868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6840"/>
              </a:lnSpc>
              <a:buNone/>
            </a:pPr>
            <a:r>
              <a:rPr lang="en-US" sz="7200" b="1" dirty="0">
                <a:solidFill>
                  <a:srgbClr val="65F1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200" dirty="0"/>
          </a:p>
        </p:txBody>
      </p:sp>
      <p:sp>
        <p:nvSpPr>
          <p:cNvPr id="173" name="Text 170"/>
          <p:cNvSpPr/>
          <p:nvPr/>
        </p:nvSpPr>
        <p:spPr>
          <a:xfrm>
            <a:off x="7074196" y="5576090"/>
            <a:ext cx="28498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40. Directly delivered.</a:t>
            </a:r>
            <a:endParaRPr lang="en-US" sz="1200" dirty="0"/>
          </a:p>
        </p:txBody>
      </p:sp>
      <p:sp>
        <p:nvSpPr>
          <p:cNvPr id="174" name="Text 171"/>
          <p:cNvSpPr/>
          <p:nvPr/>
        </p:nvSpPr>
        <p:spPr>
          <a:xfrm>
            <a:off x="7074196" y="5876191"/>
            <a:ext cx="2849829" cy="3137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5"/>
              </a:lnSpc>
              <a:buNone/>
            </a:pPr>
            <a:r>
              <a:rPr lang="en-US" sz="9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to first site. Days to first policy. Main Line Health: MTTR 10 min.</a:t>
            </a:r>
            <a:endParaRPr lang="en-US" sz="950" dirty="0"/>
          </a:p>
        </p:txBody>
      </p:sp>
      <p:sp>
        <p:nvSpPr>
          <p:cNvPr id="175" name="Text 172"/>
          <p:cNvSpPr/>
          <p:nvPr/>
        </p:nvSpPr>
        <p:spPr>
          <a:xfrm>
            <a:off x="10133707" y="5814235"/>
            <a:ext cx="1601093" cy="381000"/>
          </a:xfrm>
          <a:prstGeom prst="roundRect">
            <a:avLst>
              <a:gd name="adj" fmla="val 100000"/>
            </a:avLst>
          </a:prstGeom>
          <a:solidFill>
            <a:srgbClr val="B5FC7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6" name="Text 173"/>
          <p:cNvSpPr/>
          <p:nvPr/>
        </p:nvSpPr>
        <p:spPr>
          <a:xfrm>
            <a:off x="10336857" y="5928535"/>
            <a:ext cx="121868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532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briefing →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377</Words>
  <Application>Microsoft Macintosh PowerPoint</Application>
  <PresentationFormat>Widescreen</PresentationFormat>
  <Paragraphs>142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Georgia</vt:lpstr>
      <vt:lpstr>Office Theme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HIPAA Security Rule 2026 — SE Companion</dc:title>
  <dc:subject>PptxGenJS Presentation</dc:subject>
  <dc:creator>Elisity</dc:creator>
  <cp:lastModifiedBy>Charlie Treadwell</cp:lastModifiedBy>
  <cp:revision>7</cp:revision>
  <dcterms:created xsi:type="dcterms:W3CDTF">2026-04-19T14:47:28Z</dcterms:created>
  <dcterms:modified xsi:type="dcterms:W3CDTF">2026-04-19T15:07:13Z</dcterms:modified>
</cp:coreProperties>
</file>